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320" r:id="rId3"/>
    <p:sldId id="326" r:id="rId4"/>
    <p:sldId id="321" r:id="rId5"/>
    <p:sldId id="325" r:id="rId6"/>
    <p:sldId id="324" r:id="rId7"/>
    <p:sldId id="327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FF00"/>
    <a:srgbClr val="FF66FF"/>
    <a:srgbClr val="0000CC"/>
    <a:srgbClr val="00CC00"/>
    <a:srgbClr val="F45A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403011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26629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3588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39226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vXJms77L-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oronaboard.k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uSkg4J1UF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hyperlink" Target="https://www.youtube.com/watch?v=LZ50UignO_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2ZoM6TGacE" TargetMode="External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-iJimBfLcQ" TargetMode="External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6" y="2382979"/>
            <a:ext cx="10182447" cy="3629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r>
              <a:rPr lang="ko-KR" altLang="en-US" sz="6700" b="1" dirty="0"/>
              <a:t>중고급반을 위한 </a:t>
            </a:r>
            <a:br>
              <a:rPr lang="en-US" altLang="ko-KR" sz="6700" b="1" dirty="0"/>
            </a:br>
            <a:r>
              <a:rPr lang="ko-KR" altLang="en-US" sz="6700" b="1" dirty="0"/>
              <a:t>글쓰기 수업 </a:t>
            </a:r>
            <a:r>
              <a:rPr lang="en-US" altLang="ko-KR" sz="67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br>
              <a:rPr lang="en-US" altLang="ko-KR" sz="6700" b="1" dirty="0"/>
            </a:br>
            <a:br>
              <a:rPr lang="ko-KR" dirty="0"/>
            </a:br>
            <a:r>
              <a:rPr lang="ko-KR" altLang="en-US" b="1" dirty="0">
                <a:solidFill>
                  <a:srgbClr val="0000CC"/>
                </a:solidFill>
              </a:rPr>
              <a:t>코로나 바이러스</a:t>
            </a:r>
            <a:endParaRPr b="1" dirty="0">
              <a:solidFill>
                <a:srgbClr val="0000CC"/>
              </a:solidFill>
            </a:endParaRPr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807AD7B3-0DF9-4F7E-8D4B-2DCE9506CA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/>
              <a:t>도입학습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363AE-9970-4FA0-8B2B-C05DF20F65CD}"/>
              </a:ext>
            </a:extLst>
          </p:cNvPr>
          <p:cNvSpPr txBox="1"/>
          <p:nvPr/>
        </p:nvSpPr>
        <p:spPr>
          <a:xfrm>
            <a:off x="361950" y="1556878"/>
            <a:ext cx="114300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다음 비디오를 먼저 시청하고 무엇을 듣고 </a:t>
            </a:r>
            <a:endParaRPr lang="en-US" altLang="ko-KR" sz="3600" b="1" dirty="0"/>
          </a:p>
          <a:p>
            <a:r>
              <a:rPr lang="en-US" altLang="ko-KR" sz="3600" b="1" dirty="0"/>
              <a:t>      </a:t>
            </a:r>
            <a:r>
              <a:rPr lang="ko-KR" altLang="en-US" sz="3600" b="1" dirty="0"/>
              <a:t>이해했는지 옆 사람과 의견을 나누어 보세요</a:t>
            </a:r>
            <a:r>
              <a:rPr lang="en-US" altLang="ko-KR" sz="3600" b="1" dirty="0"/>
              <a:t>.</a:t>
            </a:r>
            <a:endParaRPr lang="en-US" altLang="ko-KR" sz="1050" b="1" dirty="0"/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https://www.youtube.com/watch?v=YvXJms77L-A</a:t>
            </a:r>
            <a:endParaRPr lang="en-US" altLang="ko-KR" sz="1100" b="1" dirty="0">
              <a:solidFill>
                <a:srgbClr val="FF0000"/>
              </a:solidFill>
            </a:endParaRPr>
          </a:p>
          <a:p>
            <a:r>
              <a:rPr lang="en-US" altLang="ko-KR" sz="2000" b="1" dirty="0"/>
              <a:t>       </a:t>
            </a:r>
            <a:endParaRPr lang="en-US" altLang="ko-KR" sz="2000" b="1" dirty="0">
              <a:solidFill>
                <a:srgbClr val="0000CC"/>
              </a:solidFill>
            </a:endParaRPr>
          </a:p>
          <a:p>
            <a:r>
              <a:rPr lang="en-US" altLang="ko-KR" sz="2000" b="1" dirty="0">
                <a:solidFill>
                  <a:srgbClr val="0000CC"/>
                </a:solidFill>
              </a:rPr>
              <a:t>        </a:t>
            </a:r>
            <a:endParaRPr lang="en-US" altLang="ko-KR" sz="2800" b="1" dirty="0">
              <a:solidFill>
                <a:srgbClr val="0000CC"/>
              </a:solidFill>
            </a:endParaRPr>
          </a:p>
        </p:txBody>
      </p:sp>
      <p:pic>
        <p:nvPicPr>
          <p:cNvPr id="6" name="Graphic 5" descr="Head with gears">
            <a:extLst>
              <a:ext uri="{FF2B5EF4-FFF2-40B4-BE49-F238E27FC236}">
                <a16:creationId xmlns:a16="http://schemas.microsoft.com/office/drawing/2014/main" id="{93803AAB-081F-412D-99CD-6075FDCEC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1950" y="175801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아래에 나오는 단어를 먼저 찾아보세요</a:t>
            </a:r>
            <a:r>
              <a:rPr lang="en-US" altLang="ko-KR" sz="3600" b="1" dirty="0"/>
              <a:t>.</a:t>
            </a:r>
            <a:endParaRPr lang="ko-KR" altLang="en-US" sz="3000" b="1" dirty="0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6A034597-891B-4AFB-9B5C-931BAE636C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3083173"/>
              </p:ext>
            </p:extLst>
          </p:nvPr>
        </p:nvGraphicFramePr>
        <p:xfrm>
          <a:off x="360408" y="2053661"/>
          <a:ext cx="11128284" cy="38557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2184">
                  <a:extLst>
                    <a:ext uri="{9D8B030D-6E8A-4147-A177-3AD203B41FA5}">
                      <a16:colId xmlns:a16="http://schemas.microsoft.com/office/drawing/2014/main" val="1568373591"/>
                    </a:ext>
                  </a:extLst>
                </a:gridCol>
                <a:gridCol w="3241924">
                  <a:extLst>
                    <a:ext uri="{9D8B030D-6E8A-4147-A177-3AD203B41FA5}">
                      <a16:colId xmlns:a16="http://schemas.microsoft.com/office/drawing/2014/main" val="2444028524"/>
                    </a:ext>
                  </a:extLst>
                </a:gridCol>
                <a:gridCol w="2396204">
                  <a:extLst>
                    <a:ext uri="{9D8B030D-6E8A-4147-A177-3AD203B41FA5}">
                      <a16:colId xmlns:a16="http://schemas.microsoft.com/office/drawing/2014/main" val="125224486"/>
                    </a:ext>
                  </a:extLst>
                </a:gridCol>
                <a:gridCol w="2867972">
                  <a:extLst>
                    <a:ext uri="{9D8B030D-6E8A-4147-A177-3AD203B41FA5}">
                      <a16:colId xmlns:a16="http://schemas.microsoft.com/office/drawing/2014/main" val="4092300479"/>
                    </a:ext>
                  </a:extLst>
                </a:gridCol>
              </a:tblGrid>
              <a:tr h="6186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한국어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/>
                        <a:t>영어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5992237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신종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감염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312650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확진되다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폐렴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807831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확산되다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호흡곤란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7578175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유래되다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면역력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559531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자가격리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추정되다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0831542"/>
                  </a:ext>
                </a:extLst>
              </a:tr>
              <a:tr h="53950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임상실험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/>
                        <a:t>자제하다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954783"/>
                  </a:ext>
                </a:extLst>
              </a:tr>
            </a:tbl>
          </a:graphicData>
        </a:graphic>
      </p:graphicFrame>
      <p:sp>
        <p:nvSpPr>
          <p:cNvPr id="6" name="TextBox 13">
            <a:extLst>
              <a:ext uri="{FF2B5EF4-FFF2-40B4-BE49-F238E27FC236}">
                <a16:creationId xmlns:a16="http://schemas.microsoft.com/office/drawing/2014/main" id="{C3BA35DB-3B48-467C-A4A5-A7353E808F0B}"/>
              </a:ext>
            </a:extLst>
          </p:cNvPr>
          <p:cNvSpPr txBox="1"/>
          <p:nvPr/>
        </p:nvSpPr>
        <p:spPr>
          <a:xfrm>
            <a:off x="3989542" y="2672676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new type</a:t>
            </a:r>
            <a:endParaRPr lang="ko-KR" altLang="en-US" sz="2400" dirty="0"/>
          </a:p>
        </p:txBody>
      </p:sp>
      <p:sp>
        <p:nvSpPr>
          <p:cNvPr id="30" name="TextBox 13">
            <a:extLst>
              <a:ext uri="{FF2B5EF4-FFF2-40B4-BE49-F238E27FC236}">
                <a16:creationId xmlns:a16="http://schemas.microsoft.com/office/drawing/2014/main" id="{F8E6B4ED-D8F6-4EB7-9D4E-531B7ED9FE25}"/>
              </a:ext>
            </a:extLst>
          </p:cNvPr>
          <p:cNvSpPr txBox="1"/>
          <p:nvPr/>
        </p:nvSpPr>
        <p:spPr>
          <a:xfrm>
            <a:off x="3482045" y="3242576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be confirmed</a:t>
            </a:r>
            <a:endParaRPr lang="ko-KR" altLang="en-US" sz="2400" dirty="0"/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1C8088BC-E913-4F83-8127-1FEF2E713A37}"/>
              </a:ext>
            </a:extLst>
          </p:cNvPr>
          <p:cNvSpPr txBox="1"/>
          <p:nvPr/>
        </p:nvSpPr>
        <p:spPr>
          <a:xfrm>
            <a:off x="3807165" y="3772339"/>
            <a:ext cx="1468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spread</a:t>
            </a:r>
            <a:endParaRPr lang="ko-KR" altLang="en-US" sz="2400" dirty="0"/>
          </a:p>
        </p:txBody>
      </p:sp>
      <p:sp>
        <p:nvSpPr>
          <p:cNvPr id="32" name="TextBox 13">
            <a:extLst>
              <a:ext uri="{FF2B5EF4-FFF2-40B4-BE49-F238E27FC236}">
                <a16:creationId xmlns:a16="http://schemas.microsoft.com/office/drawing/2014/main" id="{082B088E-20C9-4A8E-9EE8-5639861FFDFC}"/>
              </a:ext>
            </a:extLst>
          </p:cNvPr>
          <p:cNvSpPr txBox="1"/>
          <p:nvPr/>
        </p:nvSpPr>
        <p:spPr>
          <a:xfrm>
            <a:off x="3023704" y="4319478"/>
            <a:ext cx="3137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to be originated/derived</a:t>
            </a:r>
            <a:endParaRPr lang="ko-KR" altLang="en-US" sz="2200" dirty="0"/>
          </a:p>
        </p:txBody>
      </p:sp>
      <p:sp>
        <p:nvSpPr>
          <p:cNvPr id="33" name="TextBox 13">
            <a:extLst>
              <a:ext uri="{FF2B5EF4-FFF2-40B4-BE49-F238E27FC236}">
                <a16:creationId xmlns:a16="http://schemas.microsoft.com/office/drawing/2014/main" id="{E1FE0C71-CC67-48FD-8503-DCEBF990CF4A}"/>
              </a:ext>
            </a:extLst>
          </p:cNvPr>
          <p:cNvSpPr txBox="1"/>
          <p:nvPr/>
        </p:nvSpPr>
        <p:spPr>
          <a:xfrm>
            <a:off x="3532844" y="4864470"/>
            <a:ext cx="22060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self quarantine</a:t>
            </a:r>
            <a:endParaRPr lang="ko-KR" altLang="en-US" sz="2400" dirty="0"/>
          </a:p>
        </p:txBody>
      </p:sp>
      <p:sp>
        <p:nvSpPr>
          <p:cNvPr id="34" name="TextBox 13">
            <a:extLst>
              <a:ext uri="{FF2B5EF4-FFF2-40B4-BE49-F238E27FC236}">
                <a16:creationId xmlns:a16="http://schemas.microsoft.com/office/drawing/2014/main" id="{AD9355C8-5624-4425-BF8A-AE6E51B3984C}"/>
              </a:ext>
            </a:extLst>
          </p:cNvPr>
          <p:cNvSpPr txBox="1"/>
          <p:nvPr/>
        </p:nvSpPr>
        <p:spPr>
          <a:xfrm>
            <a:off x="3751739" y="5376059"/>
            <a:ext cx="1691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clinical test</a:t>
            </a:r>
            <a:endParaRPr lang="ko-KR" altLang="en-US" sz="2400" dirty="0"/>
          </a:p>
        </p:txBody>
      </p:sp>
      <p:sp>
        <p:nvSpPr>
          <p:cNvPr id="35" name="TextBox 13">
            <a:extLst>
              <a:ext uri="{FF2B5EF4-FFF2-40B4-BE49-F238E27FC236}">
                <a16:creationId xmlns:a16="http://schemas.microsoft.com/office/drawing/2014/main" id="{F0409DDD-D645-4BD8-B7F6-348F8FCDD050}"/>
              </a:ext>
            </a:extLst>
          </p:cNvPr>
          <p:cNvSpPr txBox="1"/>
          <p:nvPr/>
        </p:nvSpPr>
        <p:spPr>
          <a:xfrm>
            <a:off x="9337397" y="2672676"/>
            <a:ext cx="141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infection </a:t>
            </a:r>
            <a:endParaRPr lang="ko-KR" altLang="en-US" sz="2400" dirty="0"/>
          </a:p>
        </p:txBody>
      </p:sp>
      <p:sp>
        <p:nvSpPr>
          <p:cNvPr id="36" name="TextBox 13">
            <a:extLst>
              <a:ext uri="{FF2B5EF4-FFF2-40B4-BE49-F238E27FC236}">
                <a16:creationId xmlns:a16="http://schemas.microsoft.com/office/drawing/2014/main" id="{790E6B28-4AFB-4AFB-AF08-D55791758811}"/>
              </a:ext>
            </a:extLst>
          </p:cNvPr>
          <p:cNvSpPr txBox="1"/>
          <p:nvPr/>
        </p:nvSpPr>
        <p:spPr>
          <a:xfrm>
            <a:off x="9222041" y="3249072"/>
            <a:ext cx="16610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200" dirty="0"/>
              <a:t>pneumonia </a:t>
            </a:r>
            <a:endParaRPr lang="ko-KR" altLang="en-US" sz="2200" dirty="0"/>
          </a:p>
        </p:txBody>
      </p:sp>
      <p:sp>
        <p:nvSpPr>
          <p:cNvPr id="37" name="TextBox 13">
            <a:extLst>
              <a:ext uri="{FF2B5EF4-FFF2-40B4-BE49-F238E27FC236}">
                <a16:creationId xmlns:a16="http://schemas.microsoft.com/office/drawing/2014/main" id="{334E245D-80E8-4E5E-B37D-7BCD30725D8F}"/>
              </a:ext>
            </a:extLst>
          </p:cNvPr>
          <p:cNvSpPr txBox="1"/>
          <p:nvPr/>
        </p:nvSpPr>
        <p:spPr>
          <a:xfrm>
            <a:off x="8644940" y="3816409"/>
            <a:ext cx="27737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dirty="0"/>
              <a:t>difficulty with breathing</a:t>
            </a:r>
            <a:endParaRPr lang="ko-KR" altLang="en-US" sz="2000" dirty="0"/>
          </a:p>
        </p:txBody>
      </p:sp>
      <p:sp>
        <p:nvSpPr>
          <p:cNvPr id="38" name="TextBox 13">
            <a:extLst>
              <a:ext uri="{FF2B5EF4-FFF2-40B4-BE49-F238E27FC236}">
                <a16:creationId xmlns:a16="http://schemas.microsoft.com/office/drawing/2014/main" id="{3D86E0DF-F821-447A-8744-5C6B6448A1EA}"/>
              </a:ext>
            </a:extLst>
          </p:cNvPr>
          <p:cNvSpPr txBox="1"/>
          <p:nvPr/>
        </p:nvSpPr>
        <p:spPr>
          <a:xfrm>
            <a:off x="9303322" y="4291439"/>
            <a:ext cx="15023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immunity </a:t>
            </a:r>
            <a:endParaRPr lang="ko-KR" altLang="en-US" sz="2400" dirty="0"/>
          </a:p>
        </p:txBody>
      </p:sp>
      <p:sp>
        <p:nvSpPr>
          <p:cNvPr id="39" name="TextBox 13">
            <a:extLst>
              <a:ext uri="{FF2B5EF4-FFF2-40B4-BE49-F238E27FC236}">
                <a16:creationId xmlns:a16="http://schemas.microsoft.com/office/drawing/2014/main" id="{9E6DC8F1-C565-4860-84E9-39DA91495F1A}"/>
              </a:ext>
            </a:extLst>
          </p:cNvPr>
          <p:cNvSpPr txBox="1"/>
          <p:nvPr/>
        </p:nvSpPr>
        <p:spPr>
          <a:xfrm>
            <a:off x="8896921" y="4842962"/>
            <a:ext cx="2204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be assumed</a:t>
            </a:r>
            <a:endParaRPr lang="ko-KR" altLang="en-US" sz="2400" dirty="0"/>
          </a:p>
        </p:txBody>
      </p:sp>
      <p:sp>
        <p:nvSpPr>
          <p:cNvPr id="40" name="TextBox 13">
            <a:extLst>
              <a:ext uri="{FF2B5EF4-FFF2-40B4-BE49-F238E27FC236}">
                <a16:creationId xmlns:a16="http://schemas.microsoft.com/office/drawing/2014/main" id="{08A39ADC-ECD7-4F76-A22A-92805D7AFE34}"/>
              </a:ext>
            </a:extLst>
          </p:cNvPr>
          <p:cNvSpPr txBox="1"/>
          <p:nvPr/>
        </p:nvSpPr>
        <p:spPr>
          <a:xfrm>
            <a:off x="8835961" y="5383151"/>
            <a:ext cx="2579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400" dirty="0"/>
              <a:t>to refrain, control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12653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09550" y="1381209"/>
            <a:ext cx="1143000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눌러서 비디오를 시청하세요</a:t>
            </a:r>
            <a:r>
              <a:rPr lang="en-US" altLang="ko-KR" sz="3600" b="1" dirty="0"/>
              <a:t>.</a:t>
            </a:r>
          </a:p>
          <a:p>
            <a:endParaRPr lang="en-US" altLang="ko-KR" b="1" dirty="0"/>
          </a:p>
          <a:p>
            <a:r>
              <a:rPr lang="en-US" altLang="ko-KR" sz="3200" b="1" dirty="0">
                <a:solidFill>
                  <a:srgbClr val="FF0000"/>
                </a:solidFill>
              </a:rPr>
              <a:t>         </a:t>
            </a:r>
            <a:r>
              <a:rPr lang="en-US" altLang="ko-KR" sz="40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https://coronaboard.kr/</a:t>
            </a:r>
            <a:r>
              <a:rPr lang="en-US" altLang="ko-KR" sz="4000" b="1" dirty="0">
                <a:solidFill>
                  <a:srgbClr val="FF0000"/>
                </a:solidFill>
              </a:rPr>
              <a:t> 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DE6EB31-E5F9-437B-BE86-7253CD00023F}"/>
              </a:ext>
            </a:extLst>
          </p:cNvPr>
          <p:cNvSpPr/>
          <p:nvPr/>
        </p:nvSpPr>
        <p:spPr>
          <a:xfrm>
            <a:off x="338562" y="3820322"/>
            <a:ext cx="11300988" cy="1446550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세계 각국의 코로나 바이러스 현황을 보고</a:t>
            </a:r>
            <a:r>
              <a:rPr lang="en-US" altLang="ko-KR" sz="3000" b="1" dirty="0">
                <a:solidFill>
                  <a:schemeClr val="bg1"/>
                </a:solidFill>
              </a:rPr>
              <a:t>,</a:t>
            </a:r>
            <a:r>
              <a:rPr lang="ko-KR" altLang="en-US" sz="3000" b="1" dirty="0">
                <a:solidFill>
                  <a:schemeClr val="bg1"/>
                </a:solidFill>
              </a:rPr>
              <a:t> 각국의 </a:t>
            </a:r>
            <a:endParaRPr lang="en-US" altLang="ko-KR" sz="3000" b="1" dirty="0">
              <a:solidFill>
                <a:schemeClr val="bg1"/>
              </a:solidFill>
            </a:endParaRPr>
          </a:p>
          <a:p>
            <a:r>
              <a:rPr lang="en-US" altLang="ko-KR" sz="3000" b="1" dirty="0">
                <a:solidFill>
                  <a:schemeClr val="bg1"/>
                </a:solidFill>
              </a:rPr>
              <a:t>               </a:t>
            </a:r>
            <a:r>
              <a:rPr lang="ko-KR" altLang="en-US" sz="3000" b="1" dirty="0">
                <a:solidFill>
                  <a:schemeClr val="bg1"/>
                </a:solidFill>
              </a:rPr>
              <a:t>현황을 간단히 요약해서 발표해 보세요</a:t>
            </a:r>
            <a:r>
              <a:rPr lang="en-US" altLang="ko-KR" sz="3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B6AA309-5D97-4BBE-9B8A-DAD67CE6401D}"/>
              </a:ext>
            </a:extLst>
          </p:cNvPr>
          <p:cNvSpPr/>
          <p:nvPr/>
        </p:nvSpPr>
        <p:spPr>
          <a:xfrm>
            <a:off x="338562" y="4177180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4" name="Graphic 13" descr="Medical">
            <a:extLst>
              <a:ext uri="{FF2B5EF4-FFF2-40B4-BE49-F238E27FC236}">
                <a16:creationId xmlns:a16="http://schemas.microsoft.com/office/drawing/2014/main" id="{1414AB28-0BC6-4326-8F66-CAF9BA5D8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550" y="1631425"/>
            <a:ext cx="1087120" cy="108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50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III</a:t>
            </a:r>
            <a:endParaRPr lang="en-US" sz="44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226431" y="1586562"/>
            <a:ext cx="11430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        다음 링크를 간단히 메모하면서 시청해 보세요</a:t>
            </a:r>
            <a:r>
              <a:rPr lang="en-US" altLang="ko-KR" sz="3600" b="1" dirty="0"/>
              <a:t>.</a:t>
            </a:r>
          </a:p>
          <a:p>
            <a:endParaRPr lang="en-US" altLang="ko-KR" sz="1600" dirty="0">
              <a:solidFill>
                <a:srgbClr val="FF0000"/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US" altLang="ko-KR" sz="3600" b="1" dirty="0">
                <a:solidFill>
                  <a:srgbClr val="FF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https://www.youtube.com/watch?v=LZ50UignO_8</a:t>
            </a:r>
            <a:endParaRPr lang="ko-KR" altLang="en-US" sz="3000" b="1" dirty="0">
              <a:solidFill>
                <a:srgbClr val="FF0000"/>
              </a:solidFill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A3E08DD-7917-42A5-ADAF-AE75299432F4}"/>
              </a:ext>
            </a:extLst>
          </p:cNvPr>
          <p:cNvSpPr/>
          <p:nvPr/>
        </p:nvSpPr>
        <p:spPr>
          <a:xfrm>
            <a:off x="226431" y="4071110"/>
            <a:ext cx="11430000" cy="1969472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2"/>
            <a:r>
              <a:rPr lang="ko-KR" altLang="en-US" sz="3200" b="1" dirty="0"/>
              <a:t>      코로나 바이러스 감염증을 예방하기 위한 방법은   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어떤 것이 있었는지 여러분이 메모한 것을 보면서 </a:t>
            </a:r>
            <a:endParaRPr lang="en-US" altLang="ko-KR" sz="3200" b="1" dirty="0"/>
          </a:p>
          <a:p>
            <a:pPr lvl="2"/>
            <a:r>
              <a:rPr lang="en-US" altLang="ko-KR" sz="3200" b="1" dirty="0"/>
              <a:t>      </a:t>
            </a:r>
            <a:r>
              <a:rPr lang="ko-KR" altLang="en-US" sz="3200" b="1" dirty="0"/>
              <a:t>한 문단으로 정리해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165F07-D907-4939-BE11-8B68598D8491}"/>
              </a:ext>
            </a:extLst>
          </p:cNvPr>
          <p:cNvSpPr/>
          <p:nvPr/>
        </p:nvSpPr>
        <p:spPr>
          <a:xfrm>
            <a:off x="226431" y="4732680"/>
            <a:ext cx="180124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ko-KR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Task :     </a:t>
            </a:r>
            <a:endParaRPr lang="ko-KR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2" name="Graphic 11" descr="Heart with pulse">
            <a:extLst>
              <a:ext uri="{FF2B5EF4-FFF2-40B4-BE49-F238E27FC236}">
                <a16:creationId xmlns:a16="http://schemas.microsoft.com/office/drawing/2014/main" id="{AC608C7F-B488-4D15-A25D-4126897222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55453" y="1538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47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IV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시청하고 질문에 답을 </a:t>
            </a:r>
            <a:endParaRPr lang="en-US" altLang="ko-KR" sz="3200" b="1" dirty="0"/>
          </a:p>
          <a:p>
            <a:r>
              <a:rPr lang="en-US" altLang="ko-KR" sz="3200" b="1" dirty="0"/>
              <a:t>       </a:t>
            </a:r>
            <a:r>
              <a:rPr lang="ko-KR" altLang="en-US" sz="3200" b="1" dirty="0"/>
              <a:t>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2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https://www.youtube.com/watch?v=S2ZoM6TGacE</a:t>
            </a:r>
            <a:endParaRPr lang="en-US" altLang="ko-KR" sz="32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429000"/>
            <a:ext cx="11300988" cy="2376055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</a:t>
            </a:r>
            <a:r>
              <a:rPr lang="en-US" altLang="ko-KR" sz="2800" b="1" dirty="0">
                <a:solidFill>
                  <a:schemeClr val="bg1"/>
                </a:solidFill>
              </a:rPr>
              <a:t>1) </a:t>
            </a:r>
            <a:r>
              <a:rPr lang="ko-KR" altLang="en-US" sz="2800" b="1" dirty="0">
                <a:solidFill>
                  <a:schemeClr val="bg1"/>
                </a:solidFill>
              </a:rPr>
              <a:t>코로나 바이러스 백신의 부작용 증상은 어떤 것이 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코로나 바이러스를 치료하기 위해 말라리아 치료제를 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 </a:t>
            </a:r>
            <a:r>
              <a:rPr lang="en-US" altLang="ko-KR" sz="2800" b="1" dirty="0">
                <a:solidFill>
                  <a:schemeClr val="bg1"/>
                </a:solidFill>
              </a:rPr>
              <a:t>  </a:t>
            </a:r>
            <a:r>
              <a:rPr lang="ko-KR" altLang="en-US" sz="2800" b="1" dirty="0">
                <a:solidFill>
                  <a:schemeClr val="bg1"/>
                </a:solidFill>
              </a:rPr>
              <a:t>사용하는 것에 대해 전문가들은 어떻게 반응했나요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비디오 마지막에 무엇에 시간이 걸린다고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id="{89D15EB3-7F49-4E93-8C96-97AB44C23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3399" y="4220247"/>
            <a:ext cx="1035462" cy="1035462"/>
          </a:xfrm>
          <a:prstGeom prst="rect">
            <a:avLst/>
          </a:prstGeom>
        </p:spPr>
      </p:pic>
      <p:pic>
        <p:nvPicPr>
          <p:cNvPr id="14" name="Graphic 13" descr="IV">
            <a:extLst>
              <a:ext uri="{FF2B5EF4-FFF2-40B4-BE49-F238E27FC236}">
                <a16:creationId xmlns:a16="http://schemas.microsoft.com/office/drawing/2014/main" id="{54F9AD58-80ED-4626-95DD-CC37150185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826" y="1717963"/>
            <a:ext cx="914400" cy="92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21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 </a:t>
            </a:r>
            <a:r>
              <a:rPr lang="ko-KR" altLang="en-US" sz="4400" b="1" dirty="0"/>
              <a:t>본학습 </a:t>
            </a:r>
            <a:r>
              <a:rPr lang="en-US" altLang="ko-KR" sz="4400" b="1" dirty="0"/>
              <a:t>V</a:t>
            </a:r>
            <a:endParaRPr lang="en-US" sz="4000" b="1" dirty="0"/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A4FD38-BAE0-4A7F-8B0C-54F4B9970F0A}"/>
              </a:ext>
            </a:extLst>
          </p:cNvPr>
          <p:cNvSpPr txBox="1"/>
          <p:nvPr/>
        </p:nvSpPr>
        <p:spPr>
          <a:xfrm>
            <a:off x="533399" y="1602291"/>
            <a:ext cx="111537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       아래 링크를 눌러서 비디오를 시청하고 질문에 답을 </a:t>
            </a:r>
            <a:endParaRPr lang="en-US" altLang="ko-KR" sz="3200" b="1" dirty="0"/>
          </a:p>
          <a:p>
            <a:r>
              <a:rPr lang="en-US" altLang="ko-KR" sz="3200" b="1" dirty="0"/>
              <a:t>       </a:t>
            </a:r>
            <a:r>
              <a:rPr lang="ko-KR" altLang="en-US" sz="3200" b="1" dirty="0"/>
              <a:t>찾아보세요</a:t>
            </a:r>
            <a:r>
              <a:rPr lang="en-US" altLang="ko-KR" sz="3200" b="1" dirty="0"/>
              <a:t>.</a:t>
            </a:r>
          </a:p>
          <a:p>
            <a:r>
              <a:rPr lang="en-US" altLang="ko-KR" sz="3600" b="1" dirty="0">
                <a:solidFill>
                  <a:srgbClr val="FF00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https://www.youtube.com/watch?v=Q-iJimBfLcQ</a:t>
            </a:r>
            <a:endParaRPr lang="en-US" altLang="ko-KR" sz="3600" b="1" dirty="0">
              <a:solidFill>
                <a:srgbClr val="FF0000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BDFFC2F-5F53-4B9E-852B-3A2154141C45}"/>
              </a:ext>
            </a:extLst>
          </p:cNvPr>
          <p:cNvSpPr/>
          <p:nvPr/>
        </p:nvSpPr>
        <p:spPr>
          <a:xfrm>
            <a:off x="357613" y="3429000"/>
            <a:ext cx="11300988" cy="2376055"/>
          </a:xfrm>
          <a:prstGeom prst="roundRect">
            <a:avLst/>
          </a:prstGeom>
          <a:ln w="349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3000" b="1" dirty="0">
                <a:solidFill>
                  <a:schemeClr val="bg1"/>
                </a:solidFill>
              </a:rPr>
              <a:t>           </a:t>
            </a:r>
            <a:r>
              <a:rPr lang="en-US" altLang="ko-KR" sz="2800" b="1" dirty="0">
                <a:solidFill>
                  <a:schemeClr val="bg1"/>
                </a:solidFill>
              </a:rPr>
              <a:t>1) </a:t>
            </a:r>
            <a:r>
              <a:rPr lang="ko-KR" altLang="en-US" sz="2800" b="1" dirty="0">
                <a:solidFill>
                  <a:schemeClr val="bg1"/>
                </a:solidFill>
              </a:rPr>
              <a:t>세균과 바이러스는 어떻게 다른가요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2) </a:t>
            </a:r>
            <a:r>
              <a:rPr lang="ko-KR" altLang="en-US" sz="2800" b="1" dirty="0">
                <a:solidFill>
                  <a:schemeClr val="bg1"/>
                </a:solidFill>
              </a:rPr>
              <a:t>세균과 바이러스는 어떻게 치료하나요</a:t>
            </a:r>
            <a:r>
              <a:rPr lang="en-US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3) </a:t>
            </a:r>
            <a:r>
              <a:rPr lang="ko-KR" altLang="en-US" sz="2800" b="1" dirty="0">
                <a:solidFill>
                  <a:schemeClr val="bg1"/>
                </a:solidFill>
              </a:rPr>
              <a:t>왜 코로나 바이러스 백신을 개발하는 데 어려움을 겪고 </a:t>
            </a:r>
            <a:endParaRPr lang="en-US" altLang="ko-KR" sz="2800" b="1" dirty="0">
              <a:solidFill>
                <a:schemeClr val="bg1"/>
              </a:solidFill>
            </a:endParaRPr>
          </a:p>
          <a:p>
            <a:r>
              <a:rPr lang="en-US" altLang="ko-KR" sz="2800" b="1" dirty="0">
                <a:solidFill>
                  <a:schemeClr val="bg1"/>
                </a:solidFill>
              </a:rPr>
              <a:t>                </a:t>
            </a:r>
            <a:r>
              <a:rPr lang="ko-KR" altLang="en-US" sz="2800" b="1" dirty="0">
                <a:solidFill>
                  <a:schemeClr val="bg1"/>
                </a:solidFill>
              </a:rPr>
              <a:t>있다고 했나요</a:t>
            </a:r>
            <a:r>
              <a:rPr lang="en-US" altLang="ko-KR" sz="2800" b="1" dirty="0">
                <a:solidFill>
                  <a:schemeClr val="bg1"/>
                </a:solidFill>
              </a:rPr>
              <a:t>??</a:t>
            </a:r>
          </a:p>
        </p:txBody>
      </p:sp>
      <p:pic>
        <p:nvPicPr>
          <p:cNvPr id="10" name="Graphic 9" descr="Lightbulb and gear">
            <a:extLst>
              <a:ext uri="{FF2B5EF4-FFF2-40B4-BE49-F238E27FC236}">
                <a16:creationId xmlns:a16="http://schemas.microsoft.com/office/drawing/2014/main" id="{89D15EB3-7F49-4E93-8C96-97AB44C230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833" y="4036556"/>
            <a:ext cx="1219153" cy="1219153"/>
          </a:xfrm>
          <a:prstGeom prst="rect">
            <a:avLst/>
          </a:prstGeom>
        </p:spPr>
      </p:pic>
      <p:pic>
        <p:nvPicPr>
          <p:cNvPr id="7" name="Graphic 6" descr="Medicine">
            <a:extLst>
              <a:ext uri="{FF2B5EF4-FFF2-40B4-BE49-F238E27FC236}">
                <a16:creationId xmlns:a16="http://schemas.microsoft.com/office/drawing/2014/main" id="{7E44CCBD-D3E3-438E-97CF-826523CACA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4826" y="16569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238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BF899D2F-0B74-4E17-8C34-0374BD02E311}"/>
              </a:ext>
            </a:extLst>
          </p:cNvPr>
          <p:cNvSpPr/>
          <p:nvPr/>
        </p:nvSpPr>
        <p:spPr>
          <a:xfrm>
            <a:off x="399616" y="1717964"/>
            <a:ext cx="10968038" cy="4156363"/>
          </a:xfrm>
          <a:prstGeom prst="roundRect">
            <a:avLst/>
          </a:prstGeom>
          <a:ln w="349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                한국은 코로나 바이러스가 발생한 후 마스크 사용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사회적 거리두기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그리고 방역을 통해 그 수를 현저히 낮추고 있습니다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반면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미국에서도 마스크 사용 및 사회적 거리 두기를 실천하고 있지만 확진자 수가 증가하고 있습니다</a:t>
            </a:r>
            <a:r>
              <a:rPr lang="en-US" altLang="ko-KR" sz="3200" b="1" dirty="0"/>
              <a:t>. </a:t>
            </a:r>
            <a:r>
              <a:rPr lang="ko-KR" altLang="en-US" sz="3200" b="1" dirty="0"/>
              <a:t>미국에서 코로나 바이러스 확진자 수를 줄이기 위해 어떤 정책이나 대책이 필요한지 여러분의 생각을 잘 정리해서 두 단락 이상 써 보세요</a:t>
            </a:r>
            <a:r>
              <a:rPr lang="en-US" altLang="ko-KR" sz="3200" b="1" dirty="0"/>
              <a:t>.</a:t>
            </a:r>
            <a:endParaRPr lang="ko-KR" altLang="en-US" sz="3200" b="1" dirty="0"/>
          </a:p>
        </p:txBody>
      </p:sp>
      <p:pic>
        <p:nvPicPr>
          <p:cNvPr id="11" name="Graphic 10" descr="Lightbulb">
            <a:extLst>
              <a:ext uri="{FF2B5EF4-FFF2-40B4-BE49-F238E27FC236}">
                <a16:creationId xmlns:a16="http://schemas.microsoft.com/office/drawing/2014/main" id="{F64BD82C-700A-40AE-A72E-3BB8DE8BEE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3051" y="1976282"/>
            <a:ext cx="646332" cy="64633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EF9C0C0-F991-4B4D-BF4D-87FCA3944BD5}"/>
              </a:ext>
            </a:extLst>
          </p:cNvPr>
          <p:cNvSpPr/>
          <p:nvPr/>
        </p:nvSpPr>
        <p:spPr>
          <a:xfrm>
            <a:off x="0" y="0"/>
            <a:ext cx="4216400" cy="1087120"/>
          </a:xfrm>
          <a:prstGeom prst="rect">
            <a:avLst/>
          </a:prstGeom>
          <a:solidFill>
            <a:srgbClr val="0070C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+mn-ea"/>
              </a:rPr>
              <a:t> </a:t>
            </a:r>
            <a:r>
              <a:rPr lang="ko-KR" altLang="en-US" sz="4400" b="1" dirty="0">
                <a:latin typeface="+mn-ea"/>
              </a:rPr>
              <a:t>마지막 과제</a:t>
            </a:r>
            <a:endParaRPr lang="en-US" sz="4400" b="1" dirty="0">
              <a:latin typeface="+mn-e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63D961-1871-400A-8375-D824509EBBBC}"/>
              </a:ext>
            </a:extLst>
          </p:cNvPr>
          <p:cNvSpPr txBox="1"/>
          <p:nvPr/>
        </p:nvSpPr>
        <p:spPr>
          <a:xfrm>
            <a:off x="1116344" y="1976282"/>
            <a:ext cx="12099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Task:</a:t>
            </a:r>
            <a:endParaRPr lang="ko-KR" altLang="en-US" sz="36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2175</TotalTime>
  <Words>448</Words>
  <Application>Microsoft Office PowerPoint</Application>
  <PresentationFormat>Widescreen</PresentationFormat>
  <Paragraphs>87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맑은 고딕</vt:lpstr>
      <vt:lpstr>Arial</vt:lpstr>
      <vt:lpstr>Calibri</vt:lpstr>
      <vt:lpstr>1_Office Theme</vt:lpstr>
      <vt:lpstr>  중고급반을 위한  글쓰기 수업 6  코로나 바이러스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211</cp:revision>
  <dcterms:created xsi:type="dcterms:W3CDTF">2020-04-18T22:55:50Z</dcterms:created>
  <dcterms:modified xsi:type="dcterms:W3CDTF">2020-06-27T05:36:23Z</dcterms:modified>
</cp:coreProperties>
</file>